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2" r:id="rId5"/>
    <p:sldId id="292" r:id="rId6"/>
    <p:sldId id="297" r:id="rId7"/>
    <p:sldId id="293" r:id="rId8"/>
    <p:sldId id="283" r:id="rId9"/>
    <p:sldId id="291" r:id="rId10"/>
    <p:sldId id="284" r:id="rId11"/>
    <p:sldId id="298" r:id="rId12"/>
    <p:sldId id="285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4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6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2/14/2023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711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838890"/>
            <a:ext cx="1221819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8758354" y="3411888"/>
            <a:ext cx="6871730" cy="47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Reva</a:t>
            </a:r>
            <a:r>
              <a:rPr lang="en-US" sz="1600" b="1" spc="-100" baseline="0" noProof="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endParaRPr lang="en-US" sz="1600" b="1" spc="-100" baseline="0" noProof="0" dirty="0" smtClean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r">
              <a:lnSpc>
                <a:spcPts val="1400"/>
              </a:lnSpc>
            </a:pPr>
            <a:r>
              <a:rPr lang="en-US" sz="1600" b="1" spc="-100" baseline="0" noProof="0" dirty="0" smtClean="0">
                <a:solidFill>
                  <a:schemeClr val="tx1"/>
                </a:solidFill>
                <a:latin typeface="Corbel" panose="020B0503020204020204" pitchFamily="34" charset="0"/>
              </a:rPr>
              <a:t>University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iverHellwig/sanskrit/tree/master/papers/2018emnl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hyperlink" Target="https://en.wikipedia.org/wiki/International_Alphabet_of_Sanskrit_Transliter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9739" y="1435856"/>
            <a:ext cx="7265349" cy="2612548"/>
          </a:xfrm>
        </p:spPr>
        <p:txBody>
          <a:bodyPr/>
          <a:lstStyle/>
          <a:p>
            <a:r>
              <a:rPr lang="en-US" sz="8000" b="0" dirty="0" err="1" smtClean="0"/>
              <a:t>kailāsaḥ</a:t>
            </a:r>
            <a:r>
              <a:rPr lang="en-US" sz="8000" b="0" dirty="0" smtClean="0"/>
              <a:t/>
            </a:r>
            <a:br>
              <a:rPr lang="en-US" sz="8000" b="0" dirty="0" smtClean="0"/>
            </a:br>
            <a:r>
              <a:rPr lang="en-US" sz="8000" b="0" dirty="0"/>
              <a:t/>
            </a:r>
            <a:br>
              <a:rPr lang="en-US" sz="8000" b="0" dirty="0"/>
            </a:br>
            <a:r>
              <a:rPr lang="en-US" sz="8000" dirty="0" smtClean="0"/>
              <a:t> </a:t>
            </a:r>
            <a:r>
              <a:rPr lang="sa-IN" sz="8000" b="0" dirty="0" smtClean="0"/>
              <a:t>कैलासः</a:t>
            </a:r>
            <a:endParaRPr lang="en-US" sz="8000" dirty="0"/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3558" y="4249314"/>
            <a:ext cx="3439224" cy="2317740"/>
          </a:xfrm>
        </p:spPr>
        <p:txBody>
          <a:bodyPr/>
          <a:lstStyle/>
          <a:p>
            <a:r>
              <a:rPr lang="en-US" dirty="0" smtClean="0"/>
              <a:t>Sudhanva </a:t>
            </a:r>
            <a:r>
              <a:rPr lang="en-US" dirty="0"/>
              <a:t> </a:t>
            </a:r>
            <a:r>
              <a:rPr lang="en-US" dirty="0" err="1" smtClean="0"/>
              <a:t>Manjunath</a:t>
            </a:r>
            <a:r>
              <a:rPr lang="en-US" dirty="0" smtClean="0"/>
              <a:t>  Athreya</a:t>
            </a:r>
          </a:p>
          <a:p>
            <a:r>
              <a:rPr lang="en-US" dirty="0" err="1" smtClean="0"/>
              <a:t>Abhay</a:t>
            </a:r>
            <a:r>
              <a:rPr lang="en-US" dirty="0" smtClean="0"/>
              <a:t> </a:t>
            </a:r>
            <a:r>
              <a:rPr lang="en-US" dirty="0" err="1" smtClean="0"/>
              <a:t>Pratap</a:t>
            </a:r>
            <a:r>
              <a:rPr lang="en-US" dirty="0" smtClean="0"/>
              <a:t> Singh</a:t>
            </a:r>
          </a:p>
          <a:p>
            <a:r>
              <a:rPr lang="en-US" dirty="0" smtClean="0"/>
              <a:t>Guided by :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Nimrita</a:t>
            </a:r>
            <a:r>
              <a:rPr lang="en-US" dirty="0" smtClean="0"/>
              <a:t> </a:t>
            </a:r>
            <a:r>
              <a:rPr lang="en-US" dirty="0" err="1" smtClean="0"/>
              <a:t>Koul</a:t>
            </a:r>
            <a:r>
              <a:rPr lang="en-US" dirty="0" smtClean="0"/>
              <a:t>  &amp;</a:t>
            </a:r>
          </a:p>
          <a:p>
            <a:r>
              <a:rPr lang="en-US" dirty="0" smtClean="0"/>
              <a:t> Shri P V S Kumar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35527"/>
            <a:ext cx="9980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/>
              <a:t>हरि</a:t>
            </a:r>
            <a:r>
              <a:rPr lang="en-US" sz="5400" b="1" dirty="0"/>
              <a:t> ॐ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45673" y="4035727"/>
            <a:ext cx="3758538" cy="382887"/>
          </a:xfrm>
        </p:spPr>
        <p:txBody>
          <a:bodyPr/>
          <a:lstStyle/>
          <a:p>
            <a:r>
              <a:rPr lang="en-US" dirty="0" smtClean="0"/>
              <a:t>Sudhanva </a:t>
            </a:r>
            <a:r>
              <a:rPr lang="en-US" dirty="0" err="1" smtClean="0"/>
              <a:t>Manjunath</a:t>
            </a:r>
            <a:r>
              <a:rPr lang="en-US" dirty="0" smtClean="0"/>
              <a:t> Athreya</a:t>
            </a:r>
            <a:endParaRPr lang="en-US" dirty="0"/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+91 9108171918</a:t>
            </a:r>
            <a:endParaRPr lang="en-US" dirty="0"/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sudhava0asvl@outlook.com</a:t>
            </a:r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https://sud0x00.github.io/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Reva</a:t>
            </a:r>
            <a:r>
              <a:rPr lang="en-US" sz="1600" b="1" spc="-100" baseline="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</a:p>
          <a:p>
            <a:pPr algn="r">
              <a:lnSpc>
                <a:spcPts val="1400"/>
              </a:lnSpc>
            </a:pPr>
            <a:r>
              <a:rPr lang="en-US" sz="1600" b="1" spc="-100" dirty="0" smtClean="0">
                <a:latin typeface="Corbel" panose="020B0503020204020204" pitchFamily="34" charset="0"/>
              </a:rPr>
              <a:t>University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845" y="6046459"/>
            <a:ext cx="1157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work is supported by the Department of Science and Technology(DST), Government of India under the project grant DST/TDT/SHRi-14/2021(C).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525"/>
          <a:stretch/>
        </p:blipFill>
        <p:spPr>
          <a:xfrm>
            <a:off x="9980476" y="12037"/>
            <a:ext cx="2211524" cy="59990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452" y="311223"/>
            <a:ext cx="4101607" cy="1113978"/>
          </a:xfrm>
        </p:spPr>
        <p:txBody>
          <a:bodyPr/>
          <a:lstStyle/>
          <a:p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Kailāsaḥ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9891" y="2512782"/>
            <a:ext cx="3254168" cy="997528"/>
          </a:xfrm>
        </p:spPr>
        <p:txBody>
          <a:bodyPr/>
          <a:lstStyle/>
          <a:p>
            <a:pPr algn="just"/>
            <a:r>
              <a:rPr lang="en-US" sz="3200" b="1" i="0" dirty="0" smtClean="0">
                <a:latin typeface="+mj-lt"/>
              </a:rPr>
              <a:t>About </a:t>
            </a:r>
            <a:r>
              <a:rPr lang="en-US" sz="3200" b="1" i="0" dirty="0" err="1">
                <a:latin typeface="+mj-lt"/>
                <a:ea typeface="BIZ UDPMincho Medium" panose="02020500000000000000" pitchFamily="18" charset="-128"/>
                <a:cs typeface="Arial" panose="020B0604020202020204" pitchFamily="34" charset="0"/>
              </a:rPr>
              <a:t>Kailāsaḥ</a:t>
            </a:r>
            <a:r>
              <a:rPr lang="en-US" sz="3200" b="1" i="0" dirty="0" smtClean="0">
                <a:latin typeface="+mj-lt"/>
              </a:rPr>
              <a:t> </a:t>
            </a:r>
            <a:endParaRPr lang="en-US" sz="3200" b="1" i="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809895" y="5301627"/>
            <a:ext cx="8500359" cy="11139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a-IN" sz="3000" b="0" dirty="0" smtClean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कैलासः </a:t>
            </a:r>
            <a:r>
              <a:rPr lang="sa-IN" sz="3000" b="0" dirty="0" smtClean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तन्त्रांशसाधन</a:t>
            </a:r>
            <a:r>
              <a:rPr lang="sa-IN" sz="3000" b="0" dirty="0" smtClean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ं </a:t>
            </a:r>
            <a:r>
              <a:rPr lang="sa-IN" sz="3000" b="0" dirty="0" smtClean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शब्दं विभज्य सन्धि</a:t>
            </a:r>
            <a:r>
              <a:rPr lang="sa-IN" sz="3000" b="0" dirty="0" smtClean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र्नाम</a:t>
            </a:r>
            <a:r>
              <a:rPr lang="sa-IN" sz="3000" b="0" dirty="0" smtClean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लिखति</a:t>
            </a:r>
            <a:r>
              <a:rPr lang="sa-IN" sz="3000" b="0" dirty="0">
                <a:solidFill>
                  <a:schemeClr val="tx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। </a:t>
            </a:r>
            <a:endParaRPr lang="sa-IN" sz="3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3000" b="0" dirty="0" err="1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Kailāsaḥ</a:t>
            </a:r>
            <a:r>
              <a:rPr lang="en-US" sz="3000" b="0" dirty="0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  </a:t>
            </a:r>
            <a:r>
              <a:rPr lang="en-US" sz="3000" b="0" dirty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is </a:t>
            </a:r>
            <a:r>
              <a:rPr lang="en-US" sz="3000" b="0" dirty="0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 a  website  That   performs  the  sandhi  </a:t>
            </a:r>
            <a:r>
              <a:rPr lang="en-US" sz="3000" b="0" dirty="0" err="1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Vibhajana</a:t>
            </a:r>
            <a:r>
              <a:rPr lang="en-US" sz="3000" b="0" dirty="0" smtClean="0">
                <a:solidFill>
                  <a:schemeClr val="tx1"/>
                </a:solidFill>
                <a:latin typeface="Arial" panose="020B0604020202020204" pitchFamily="34" charset="0"/>
                <a:ea typeface="BIZ UDPMincho Medium" panose="02020500000000000000" pitchFamily="18" charset="-128"/>
                <a:cs typeface="Arial" panose="020B0604020202020204" pitchFamily="34" charset="0"/>
              </a:rPr>
              <a:t>  and  determines  the  sandhi.</a:t>
            </a:r>
            <a:endParaRPr lang="en-US" sz="3000" b="0" dirty="0">
              <a:solidFill>
                <a:schemeClr val="tx1"/>
              </a:solidFill>
              <a:latin typeface="Arial" panose="020B0604020202020204" pitchFamily="34" charset="0"/>
              <a:ea typeface="BIZ UDPMincho Medium" panose="020205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Devī</a:t>
            </a:r>
            <a:r>
              <a:rPr lang="en-US" dirty="0" smtClean="0"/>
              <a:t> </a:t>
            </a:r>
            <a:r>
              <a:rPr lang="en-US" dirty="0" err="1"/>
              <a:t>G</a:t>
            </a:r>
            <a:r>
              <a:rPr lang="en-US" dirty="0" err="1" smtClean="0"/>
              <a:t>āyatrī</a:t>
            </a:r>
            <a:r>
              <a:rPr lang="en-US" dirty="0" smtClean="0"/>
              <a:t> </a:t>
            </a:r>
            <a:r>
              <a:rPr lang="en-US" dirty="0"/>
              <a:t>mantra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48" y="312788"/>
            <a:ext cx="2841229" cy="37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7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3713018" y="207817"/>
            <a:ext cx="3261385" cy="853021"/>
          </a:xfrm>
        </p:spPr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" y="2002104"/>
            <a:ext cx="8925231" cy="38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756026"/>
            <a:ext cx="9223347" cy="1322155"/>
          </a:xfrm>
        </p:spPr>
        <p:txBody>
          <a:bodyPr/>
          <a:lstStyle/>
          <a:p>
            <a:r>
              <a:rPr lang="en-US" sz="4000" dirty="0" smtClean="0"/>
              <a:t>Transliteration &amp; Word split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584289" y="6026727"/>
            <a:ext cx="8220949" cy="1195048"/>
          </a:xfrm>
        </p:spPr>
        <p:txBody>
          <a:bodyPr/>
          <a:lstStyle/>
          <a:p>
            <a:r>
              <a:rPr lang="en-US" dirty="0"/>
              <a:t>Current model 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github.com/OliverHellwig/sanskrit/tree/master/papers/2018emnlp</a:t>
            </a:r>
            <a:endParaRPr lang="en-US" dirty="0" smtClean="0"/>
          </a:p>
          <a:p>
            <a:r>
              <a:rPr lang="en-US" dirty="0" smtClean="0"/>
              <a:t>IAST : </a:t>
            </a:r>
            <a:r>
              <a:rPr lang="sv-SE" dirty="0">
                <a:solidFill>
                  <a:schemeClr val="accent3">
                    <a:lumMod val="75000"/>
                  </a:schemeClr>
                </a:solidFill>
                <a:hlinkClick r:id="rId4"/>
              </a:rPr>
              <a:t>International Alphabet of Sanskrit Transliteration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782" y="3096000"/>
            <a:ext cx="9228217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Provided Devanagari text is converted to IAST</a:t>
            </a:r>
            <a:endParaRPr lang="en-US" sz="1200" dirty="0"/>
          </a:p>
          <a:p>
            <a:r>
              <a:rPr lang="en-US" dirty="0" smtClean="0"/>
              <a:t>2018emnlp model is being used  &amp; it requires IAST to perform sandhi split</a:t>
            </a:r>
            <a:endParaRPr lang="en-US" dirty="0"/>
          </a:p>
          <a:p>
            <a:r>
              <a:rPr lang="en-US" dirty="0" smtClean="0"/>
              <a:t>Utility for Harvard-Kyoto , ITRANS , SLP1 texts is provided and can be utilized as per the model</a:t>
            </a:r>
            <a:endParaRPr lang="en-US" dirty="0"/>
          </a:p>
          <a:p>
            <a:r>
              <a:rPr lang="en-US" dirty="0" smtClean="0"/>
              <a:t>Entire unit can be replaced to use a different model. </a:t>
            </a:r>
          </a:p>
          <a:p>
            <a:r>
              <a:rPr lang="en-US" dirty="0" smtClean="0"/>
              <a:t>Currently we’re targeting for </a:t>
            </a:r>
            <a:r>
              <a:rPr lang="en-US" dirty="0" err="1" smtClean="0"/>
              <a:t>svara</a:t>
            </a:r>
            <a:r>
              <a:rPr lang="en-US" dirty="0" smtClean="0"/>
              <a:t> sandhi. </a:t>
            </a:r>
            <a:endParaRPr lang="en-US" dirty="0"/>
          </a:p>
          <a:p>
            <a:pPr marL="2667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28" y="987124"/>
            <a:ext cx="9875327" cy="5594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Vowel Recognition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55200" y="4281054"/>
            <a:ext cx="3736800" cy="192739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Methodology</a:t>
            </a:r>
            <a:endParaRPr lang="en-US" sz="3200" dirty="0"/>
          </a:p>
          <a:p>
            <a:r>
              <a:rPr lang="en-US" i="1" dirty="0" smtClean="0"/>
              <a:t>Last vowel</a:t>
            </a:r>
            <a:r>
              <a:rPr lang="en-US" dirty="0" smtClean="0"/>
              <a:t> of the </a:t>
            </a:r>
            <a:r>
              <a:rPr lang="en-US" i="1" dirty="0" smtClean="0"/>
              <a:t>first word </a:t>
            </a:r>
            <a:r>
              <a:rPr lang="en-US" dirty="0" smtClean="0"/>
              <a:t>is extracted </a:t>
            </a:r>
            <a:endParaRPr lang="en-US" dirty="0"/>
          </a:p>
          <a:p>
            <a:r>
              <a:rPr lang="en-US" i="1" dirty="0" smtClean="0"/>
              <a:t>First </a:t>
            </a:r>
            <a:r>
              <a:rPr lang="en-US" i="1" dirty="0"/>
              <a:t>vowel </a:t>
            </a:r>
            <a:r>
              <a:rPr lang="en-US" dirty="0"/>
              <a:t>of the </a:t>
            </a:r>
            <a:r>
              <a:rPr lang="en-US" i="1" dirty="0" smtClean="0"/>
              <a:t>second </a:t>
            </a:r>
            <a:r>
              <a:rPr lang="en-US" i="1" dirty="0"/>
              <a:t>wor</a:t>
            </a:r>
            <a:r>
              <a:rPr lang="en-US" dirty="0"/>
              <a:t>d is extracted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Comparison with existing 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244316"/>
            <a:ext cx="4500000" cy="498616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Tool </a:t>
            </a:r>
            <a:r>
              <a:rPr lang="en-US" dirty="0"/>
              <a:t>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79472"/>
            <a:ext cx="4500000" cy="2520000"/>
          </a:xfrm>
        </p:spPr>
        <p:txBody>
          <a:bodyPr/>
          <a:lstStyle/>
          <a:p>
            <a:r>
              <a:rPr lang="en-US" dirty="0"/>
              <a:t>JNU </a:t>
            </a:r>
            <a:r>
              <a:rPr lang="en-US" dirty="0" smtClean="0"/>
              <a:t>Tools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UoH</a:t>
            </a:r>
            <a:r>
              <a:rPr lang="en-US" dirty="0"/>
              <a:t> Sandhi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245076"/>
            <a:ext cx="4500000" cy="496920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Tool Methodology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876163"/>
            <a:ext cx="4500000" cy="2520000"/>
          </a:xfrm>
        </p:spPr>
        <p:txBody>
          <a:bodyPr/>
          <a:lstStyle/>
          <a:p>
            <a:r>
              <a:rPr lang="en-US" dirty="0"/>
              <a:t>Using a dictionary of possible morphemes, this tool</a:t>
            </a:r>
            <a:r>
              <a:rPr lang="en-US" dirty="0" smtClean="0"/>
              <a:t>, at </a:t>
            </a:r>
            <a:r>
              <a:rPr lang="en-US" dirty="0"/>
              <a:t>every location recursively checks for binary splits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Recursively </a:t>
            </a:r>
            <a:r>
              <a:rPr lang="en-US" dirty="0"/>
              <a:t>breaks a word at</a:t>
            </a:r>
            <a:br>
              <a:rPr lang="en-US" dirty="0"/>
            </a:br>
            <a:r>
              <a:rPr lang="en-US" dirty="0"/>
              <a:t>every possible position and applies appropriate Sandhi rules</a:t>
            </a:r>
            <a:br>
              <a:rPr lang="en-US" dirty="0"/>
            </a:br>
            <a:r>
              <a:rPr lang="en-US" dirty="0"/>
              <a:t>to generate possible morpheme </a:t>
            </a:r>
            <a:r>
              <a:rPr lang="en-US" dirty="0" smtClean="0"/>
              <a:t>candidates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493" y="804819"/>
            <a:ext cx="5405236" cy="1466850"/>
          </a:xfrm>
        </p:spPr>
        <p:txBody>
          <a:bodyPr/>
          <a:lstStyle/>
          <a:p>
            <a:pPr algn="ctr"/>
            <a:r>
              <a:rPr lang="en-US" sz="7200" dirty="0" smtClean="0"/>
              <a:t>Key points to be noted</a:t>
            </a:r>
            <a:endParaRPr lang="en-US" sz="7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2" name="TextBox 1"/>
          <p:cNvSpPr txBox="1"/>
          <p:nvPr/>
        </p:nvSpPr>
        <p:spPr>
          <a:xfrm>
            <a:off x="568037" y="3643745"/>
            <a:ext cx="5624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IAST to Devanagari script achieved time complexity of O(log(n)) compared to the available tools with  O(n) time complexity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OliverHellwig</a:t>
            </a:r>
            <a:r>
              <a:rPr lang="en-US" dirty="0" smtClean="0"/>
              <a:t> state-of-the-art model performs </a:t>
            </a:r>
            <a:r>
              <a:rPr lang="en-US" smtClean="0"/>
              <a:t>vibhajana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056" y="2578200"/>
            <a:ext cx="5405236" cy="1466850"/>
          </a:xfrm>
        </p:spPr>
        <p:txBody>
          <a:bodyPr/>
          <a:lstStyle/>
          <a:p>
            <a:r>
              <a:rPr lang="en-US" sz="7200" dirty="0" smtClean="0"/>
              <a:t>Discussion</a:t>
            </a:r>
            <a:endParaRPr lang="en-US" sz="7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269</Words>
  <Application>Microsoft Office PowerPoint</Application>
  <PresentationFormat>Widescreen</PresentationFormat>
  <Paragraphs>64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Adobe Kaiti Std R</vt:lpstr>
      <vt:lpstr>BIZ UDPMincho Medium</vt:lpstr>
      <vt:lpstr>Arial</vt:lpstr>
      <vt:lpstr>Calibri</vt:lpstr>
      <vt:lpstr>Corbel</vt:lpstr>
      <vt:lpstr>Times New Roman</vt:lpstr>
      <vt:lpstr>Office Theme</vt:lpstr>
      <vt:lpstr>kailāsaḥ   कैलासः</vt:lpstr>
      <vt:lpstr>Kailāsaḥ</vt:lpstr>
      <vt:lpstr>Background</vt:lpstr>
      <vt:lpstr>Pipeline</vt:lpstr>
      <vt:lpstr>Transliteration &amp; Word split</vt:lpstr>
      <vt:lpstr>Vowel Recognition</vt:lpstr>
      <vt:lpstr>In Comparison with existing tools</vt:lpstr>
      <vt:lpstr>Image SLide</vt:lpstr>
      <vt:lpstr>Image SLide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2023-02-12T08:00:49Z</dcterms:created>
  <dcterms:modified xsi:type="dcterms:W3CDTF">2023-02-14T07:33:03Z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